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34" r:id="rId2"/>
    <p:sldId id="293" r:id="rId3"/>
    <p:sldId id="257" r:id="rId4"/>
    <p:sldId id="258" r:id="rId5"/>
    <p:sldId id="259" r:id="rId6"/>
    <p:sldId id="263" r:id="rId7"/>
    <p:sldId id="267" r:id="rId8"/>
    <p:sldId id="333" r:id="rId9"/>
    <p:sldId id="266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ara Wakely" initials="E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1263E-8391-4F20-872B-1FA6C85425DD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8E135-A274-46B6-A16B-F32063851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51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programmes/articles/xFHT9GvfKjBbtw28pgDgy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programmes/articles/xFHT9GvfKjBbtw28pgDgy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 fontAlgn="base"/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Listening task. 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Listen to Variation 7 (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Troyte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)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without images. Ask your class to imagine the person being described and jot down their thoughts. You might like to give them the following categories to think about:</a:t>
            </a:r>
            <a:endParaRPr lang="en-GB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 or woman, boy or girl? Or animal?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they look like?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they doing?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 this activity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you listen to Variation 6 (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Ysobel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and 11</a:t>
            </a:r>
            <a:r>
              <a:rPr lang="en-US" sz="120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(G. R. S.)</a:t>
            </a:r>
          </a:p>
          <a:p>
            <a:pPr lvl="0" fontAlgn="base"/>
            <a:endParaRPr lang="en-US" sz="120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their ideas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perhaps create a 'picture' of each person on the board. </a:t>
            </a:r>
            <a:endParaRPr lang="en-GB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endParaRPr lang="en-GB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9F494-1822-9445-98EB-F7F0987FA1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98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 fontAlgn="base"/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their ideas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perhaps create a 'picture' of each person on the board. Then reveal the real answers:</a:t>
            </a:r>
            <a:endParaRPr lang="en-GB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endParaRPr lang="en-US" sz="120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0" fontAlgn="base"/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that your children know the answers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play the variations again and challenge them to draw each person (or dog…) as they listen. These are short pieces of music, so urge them to work quickly </a:t>
            </a:r>
            <a:endParaRPr lang="en-GB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a look 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their pictures and perhaps display them on the wall. </a:t>
            </a:r>
            <a:endParaRPr lang="en-GB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endParaRPr lang="en-US" sz="120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9F494-1822-9445-98EB-F7F0987FA1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98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watch the 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Elgar Ten Pieces film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http://www.bbc.co.uk/programmes/articles/xFHT9GvfKjBbtw28pgDgyG</a:t>
            </a:r>
            <a:r>
              <a:rPr lang="en-GB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GB" sz="120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afterwards have a class discussion about what you have just seen. You might like to ask the following questions – </a:t>
            </a:r>
            <a:endParaRPr lang="en-GB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 you like the film?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was your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favourite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would you make a musical selfie of?	</a:t>
            </a:r>
            <a:endParaRPr lang="en-GB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9F494-1822-9445-98EB-F7F0987FA1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5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932A3-F9B1-4693-B229-33E95E44B7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86AC20-9A35-4413-8DD6-D8557FC27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AA1CD-6C06-429D-B620-FD5B719F0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210D-AC6E-4AAB-A54E-3421619EA8B5}" type="datetimeFigureOut">
              <a:rPr lang="en-GB" smtClean="0"/>
              <a:pPr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5A2DD-7732-4962-8B5B-0329AD71B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289C0-4F10-4B5A-A5E2-B8B5D508E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6E69D-6663-4F60-8648-E1068234D1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397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DD113-D408-456A-855F-9E8762300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AAD2EF-3831-4F49-A0A1-D6089EF8B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807F6-2C9A-4616-905F-7F8F4D302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210D-AC6E-4AAB-A54E-3421619EA8B5}" type="datetimeFigureOut">
              <a:rPr lang="en-GB" smtClean="0"/>
              <a:pPr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9C714-488A-4704-AA01-3F4333C17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0EFF6-E99D-41B2-89D0-6D9C17CB3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6E69D-6663-4F60-8648-E1068234D1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8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17B9BB-6598-40D5-865D-69C8569EF2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2BA97-9DEE-4E31-9CD7-12D4B5C8F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F5B9C-192C-42E6-97FC-B52693F34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210D-AC6E-4AAB-A54E-3421619EA8B5}" type="datetimeFigureOut">
              <a:rPr lang="en-GB" smtClean="0"/>
              <a:pPr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30818-D5CC-4246-A0CE-FDE34FE25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3AEC1-0B43-465E-B2CC-BBAAF8CBE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6E69D-6663-4F60-8648-E1068234D1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56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Rachel Leach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CCA3061-2AE2-5E4F-A955-D3D92C168D6F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6" name="Title Placeholder 9"/>
          <p:cNvSpPr>
            <a:spLocks noGrp="1"/>
          </p:cNvSpPr>
          <p:nvPr>
            <p:ph type="title"/>
          </p:nvPr>
        </p:nvSpPr>
        <p:spPr>
          <a:xfrm>
            <a:off x="1432786" y="1228618"/>
            <a:ext cx="9350109" cy="937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Slide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1432985" y="2425700"/>
            <a:ext cx="9349316" cy="36972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6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Rachel Leach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CCA3061-2AE2-5E4F-A955-D3D92C168D6F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9" name="Title Placeholder 9"/>
          <p:cNvSpPr>
            <a:spLocks noGrp="1"/>
          </p:cNvSpPr>
          <p:nvPr>
            <p:ph type="title"/>
          </p:nvPr>
        </p:nvSpPr>
        <p:spPr>
          <a:xfrm>
            <a:off x="1392803" y="1127798"/>
            <a:ext cx="9350109" cy="843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Slide title style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idx="1" hasCustomPrompt="1"/>
          </p:nvPr>
        </p:nvSpPr>
        <p:spPr>
          <a:xfrm>
            <a:off x="1392803" y="5297803"/>
            <a:ext cx="9350109" cy="828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4"/>
            <a:r>
              <a:rPr lang="en-GB" dirty="0"/>
              <a:t>Small text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392767" y="2056571"/>
            <a:ext cx="9349317" cy="310915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9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61FD3-6906-4077-A10D-BF6E839DA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F1517-8A70-4259-B27A-45FE75BF5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61439-EFBA-4FAA-BE19-70D575FDE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210D-AC6E-4AAB-A54E-3421619EA8B5}" type="datetimeFigureOut">
              <a:rPr lang="en-GB" smtClean="0"/>
              <a:pPr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6896D-795B-4DA1-8093-8FF93D862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695DD-BBFE-43EC-9514-091AF0840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6E69D-6663-4F60-8648-E1068234D1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049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2362D-9143-46AE-85C2-3B7E04347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1A65C-9A5C-42B7-9BA2-FDA0C4CC3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F93C9-AF1E-41CA-8916-C507FB8ED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210D-AC6E-4AAB-A54E-3421619EA8B5}" type="datetimeFigureOut">
              <a:rPr lang="en-GB" smtClean="0"/>
              <a:pPr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00328-FD2B-4069-AECC-3D6DE8F52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548A7-6F77-4D5E-BDD6-1002137A0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6E69D-6663-4F60-8648-E1068234D1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87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864E6-A3E7-4144-890E-1972BD48E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3DDFA-5622-415C-88B7-D01DA8D6F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152619-4C9F-43C7-89B6-E56D46B90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5058BB-EC05-4878-9E4B-41992DFEA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210D-AC6E-4AAB-A54E-3421619EA8B5}" type="datetimeFigureOut">
              <a:rPr lang="en-GB" smtClean="0"/>
              <a:pPr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CCFEF-6926-470B-89B4-3A282678C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FBCD9-C07E-4267-9914-8BAB4C17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6E69D-6663-4F60-8648-E1068234D1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360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2A099-E247-404D-A42B-DAC794AA9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823F8-CCE0-42EF-83EF-AA3E3626C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5EA6E-5C4A-4B54-8820-798D6FF46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DBA050-4CBC-4C65-81D0-2D3B88AF93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3058A2-E069-4A32-AB8C-D2D32060CC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73E90C-1C1F-4E52-A95B-2DCAC5064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210D-AC6E-4AAB-A54E-3421619EA8B5}" type="datetimeFigureOut">
              <a:rPr lang="en-GB" smtClean="0"/>
              <a:pPr/>
              <a:t>13/01/2021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5EDA43-F0DE-4820-993E-15D600E3E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C0CCAD-A724-4B3F-BC0D-0820F6B15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6E69D-6663-4F60-8648-E1068234D1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97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8279-4F6E-4D86-B31A-57D722136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697395-E8B1-4728-BBE6-1C9749517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210D-AC6E-4AAB-A54E-3421619EA8B5}" type="datetimeFigureOut">
              <a:rPr lang="en-GB" smtClean="0"/>
              <a:pPr/>
              <a:t>13/01/2021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0F5DD4-B115-409F-9933-94E6C1979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E61AEE-9D17-4AD3-ACEB-57C8A523C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6E69D-6663-4F60-8648-E1068234D1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78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0EC8CD-ECD1-4CEA-8F88-251900116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210D-AC6E-4AAB-A54E-3421619EA8B5}" type="datetimeFigureOut">
              <a:rPr lang="en-GB" smtClean="0"/>
              <a:pPr/>
              <a:t>13/01/2021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123274-2F9E-46E7-AA72-28E8BB20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E9655-A553-456D-9796-C2AD59AC1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6E69D-6663-4F60-8648-E1068234D1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5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179E0-647F-45E4-A572-8FF350BA0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24EFA-FD13-4E14-9AD3-AFCE49F3D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67397-1C12-496A-83F8-C5BF94ACB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774D5B-4FA1-4974-A51D-CA1F6A314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210D-AC6E-4AAB-A54E-3421619EA8B5}" type="datetimeFigureOut">
              <a:rPr lang="en-GB" smtClean="0"/>
              <a:pPr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19E9F-3048-4755-B733-88E7267AE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D62513-9EFE-4577-88F4-BE909BBD3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6E69D-6663-4F60-8648-E1068234D1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293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91A03-6E1B-4994-9AB0-068B0A63A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392033-AA07-401F-8C35-3F0BB20CBC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80B7B8-5140-4269-A2F8-077E87A19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95894-4BFC-419A-A1D6-310C59943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210D-AC6E-4AAB-A54E-3421619EA8B5}" type="datetimeFigureOut">
              <a:rPr lang="en-GB" smtClean="0"/>
              <a:pPr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C69D5B-7EBD-4671-9657-257A4A001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B29979-29A7-4C5E-81A1-4CD2D85A8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6E69D-6663-4F60-8648-E1068234D1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81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8793C8-3F6E-48B5-A99F-487E2068C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5E26B-C09E-43D7-BDE7-14C7280D2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CCC9A-4A31-4370-8707-7977C5AEAF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6210D-AC6E-4AAB-A54E-3421619EA8B5}" type="datetimeFigureOut">
              <a:rPr lang="en-GB" smtClean="0"/>
              <a:pPr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7FF6F-B670-4BBE-903E-B4F282C0E7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01188-CA96-4F3A-BF10-B4C5EC4CB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6E69D-6663-4F60-8648-E1068234D1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49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Oh1P1ZcTaU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bbc.co.uk/programmes/articles/xFHT9GvfKjBbtw28pgDgyG/enigma-variations-theme-enigma-variations-11-6-7-by-edward-elgar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programmes/articles/xFHT9GvfKjBbtw28pgDgy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9D8C3-2A42-4CC8-91E5-A155B61CD9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0BB371-DBD1-4410-9A5B-A85013E14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789" y="78480"/>
            <a:ext cx="280987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9A7BAC5-CC75-4789-AEDF-04616D6B9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86" y="2394744"/>
            <a:ext cx="4359275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027DF8-DE3B-42E8-A731-9562697FE6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51" y="2302532"/>
            <a:ext cx="4123751" cy="22671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A23C97-78AE-4A2B-ADB5-8F3D67F7CB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87" y="4589463"/>
            <a:ext cx="5885964" cy="185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91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4C8EF-52CD-4097-88E3-FD2D0DEB4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/>
              <a:t>Elgar wrote music for his friends so Let’s pray for friendship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C9A92-32FB-48A7-94C7-351D2CE03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841" y="1690688"/>
            <a:ext cx="10515600" cy="47457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500" dirty="0"/>
              <a:t>Dear God</a:t>
            </a:r>
          </a:p>
          <a:p>
            <a:pPr marL="0" indent="0">
              <a:buNone/>
            </a:pPr>
            <a:r>
              <a:rPr lang="en-GB" sz="3500" dirty="0"/>
              <a:t>Thank you for blessing my life with the gift of friendship.</a:t>
            </a:r>
          </a:p>
          <a:p>
            <a:pPr marL="0" indent="0">
              <a:buNone/>
            </a:pPr>
            <a:r>
              <a:rPr lang="en-GB" sz="3500" dirty="0"/>
              <a:t>For those who have chosen to be my friends, I am grateful.</a:t>
            </a:r>
          </a:p>
          <a:p>
            <a:pPr marL="0" indent="0">
              <a:buNone/>
            </a:pPr>
            <a:r>
              <a:rPr lang="en-GB" sz="3500" dirty="0"/>
              <a:t>Let our love, respect and affection for each friend flourish.</a:t>
            </a:r>
          </a:p>
          <a:p>
            <a:pPr marL="0" indent="0">
              <a:buNone/>
            </a:pPr>
            <a:r>
              <a:rPr lang="en-GB" sz="3500" dirty="0"/>
              <a:t>Make me a good friend, one who is loyal and caring and ready to forgive,</a:t>
            </a:r>
          </a:p>
          <a:p>
            <a:pPr marL="0" indent="0">
              <a:buNone/>
            </a:pPr>
            <a:r>
              <a:rPr lang="en-GB" sz="3500" dirty="0"/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4017781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8E15A6C0-727F-4AC0-8CAD-20B4338EB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10243" name="Content Placeholder 4">
            <a:extLst>
              <a:ext uri="{FF2B5EF4-FFF2-40B4-BE49-F238E27FC236}">
                <a16:creationId xmlns:a16="http://schemas.microsoft.com/office/drawing/2014/main" id="{81D2480F-0A5A-4B06-BF87-86BE0CDA74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10244" name="Rectangle 5">
            <a:extLst>
              <a:ext uri="{FF2B5EF4-FFF2-40B4-BE49-F238E27FC236}">
                <a16:creationId xmlns:a16="http://schemas.microsoft.com/office/drawing/2014/main" id="{20D27E77-1E51-4514-A8A0-B1B92CCED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3" y="381000"/>
            <a:ext cx="457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chemeClr val="bg1"/>
                </a:solidFill>
              </a:rPr>
              <a:t>The night has passed and the day lies open before us…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W</a:t>
            </a:r>
            <a:r>
              <a:rPr lang="en-GB" altLang="en-US" dirty="0">
                <a:solidFill>
                  <a:schemeClr val="bg1"/>
                </a:solidFill>
              </a:rPr>
              <a:t>hat are you thankful for today?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B9198AB-E544-436D-93E9-E81D0A7E3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191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C8204-9D9E-42CA-B66E-7C47236AF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739"/>
            <a:ext cx="10515600" cy="1133475"/>
          </a:xfrm>
        </p:spPr>
        <p:txBody>
          <a:bodyPr>
            <a:noAutofit/>
          </a:bodyPr>
          <a:lstStyle/>
          <a:p>
            <a:r>
              <a:rPr lang="en-GB" sz="4500" dirty="0"/>
              <a:t>Let’s do something together… Shall we try something new?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2CE52B-3EA6-4DB8-A7D5-C24A930AD12B}"/>
              </a:ext>
            </a:extLst>
          </p:cNvPr>
          <p:cNvSpPr txBox="1"/>
          <p:nvPr/>
        </p:nvSpPr>
        <p:spPr>
          <a:xfrm flipH="1">
            <a:off x="1278835" y="1834280"/>
            <a:ext cx="96343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/>
              <a:t>Let’s try some body percussion with “The Beat goes on”.</a:t>
            </a:r>
          </a:p>
          <a:p>
            <a:endParaRPr lang="en-GB" sz="2500" dirty="0"/>
          </a:p>
          <a:p>
            <a:endParaRPr lang="en-GB" sz="2500" dirty="0"/>
          </a:p>
          <a:p>
            <a:r>
              <a:rPr lang="en-GB" sz="2500" dirty="0">
                <a:hlinkClick r:id="rId2"/>
              </a:rPr>
              <a:t>https://www.youtube.com/watch?v=QOh1P1ZcTaU</a:t>
            </a:r>
            <a:r>
              <a:rPr lang="en-GB" sz="2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751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53432-BEB8-490B-9B7C-E114293AA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58072"/>
            <a:ext cx="10515600" cy="1325563"/>
          </a:xfrm>
        </p:spPr>
        <p:txBody>
          <a:bodyPr/>
          <a:lstStyle/>
          <a:p>
            <a:r>
              <a:rPr lang="en-GB" dirty="0"/>
              <a:t>We are going to listen to Romantic music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2447AE2-4DFE-4B89-9D55-B68D9002CDC7}"/>
              </a:ext>
            </a:extLst>
          </p:cNvPr>
          <p:cNvCxnSpPr/>
          <p:nvPr/>
        </p:nvCxnSpPr>
        <p:spPr>
          <a:xfrm>
            <a:off x="526989" y="3803374"/>
            <a:ext cx="1094629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847538A-4F41-47F8-B924-BE7BD3063AF1}"/>
              </a:ext>
            </a:extLst>
          </p:cNvPr>
          <p:cNvSpPr txBox="1"/>
          <p:nvPr/>
        </p:nvSpPr>
        <p:spPr>
          <a:xfrm>
            <a:off x="1143000" y="3019335"/>
            <a:ext cx="10866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/>
              <a:t>1600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9E9B34-2B9B-4B4E-AE6D-5E68D55CEDD1}"/>
              </a:ext>
            </a:extLst>
          </p:cNvPr>
          <p:cNvSpPr txBox="1"/>
          <p:nvPr/>
        </p:nvSpPr>
        <p:spPr>
          <a:xfrm>
            <a:off x="3409337" y="3028142"/>
            <a:ext cx="10866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/>
              <a:t>1750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EAA883-A34D-4A39-8BBF-718292A8D5EB}"/>
              </a:ext>
            </a:extLst>
          </p:cNvPr>
          <p:cNvSpPr txBox="1"/>
          <p:nvPr/>
        </p:nvSpPr>
        <p:spPr>
          <a:xfrm>
            <a:off x="5456797" y="3019335"/>
            <a:ext cx="10866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/>
              <a:t>1820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A53FAF-44A3-4C6E-A2B5-CA4E61513C29}"/>
              </a:ext>
            </a:extLst>
          </p:cNvPr>
          <p:cNvSpPr txBox="1"/>
          <p:nvPr/>
        </p:nvSpPr>
        <p:spPr>
          <a:xfrm>
            <a:off x="7504257" y="2998389"/>
            <a:ext cx="10866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/>
              <a:t>1900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FEF2AA-262A-4944-8B1C-B4DC3EC29FD6}"/>
              </a:ext>
            </a:extLst>
          </p:cNvPr>
          <p:cNvSpPr txBox="1"/>
          <p:nvPr/>
        </p:nvSpPr>
        <p:spPr>
          <a:xfrm>
            <a:off x="9863573" y="3019335"/>
            <a:ext cx="10866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/>
              <a:t>2020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FD3F74-1BEF-4E4E-A57F-5B4ED3CF8233}"/>
              </a:ext>
            </a:extLst>
          </p:cNvPr>
          <p:cNvSpPr txBox="1"/>
          <p:nvPr/>
        </p:nvSpPr>
        <p:spPr>
          <a:xfrm>
            <a:off x="1192911" y="4045242"/>
            <a:ext cx="2759765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000" dirty="0"/>
              <a:t>Baroque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F5F418-1BD8-4823-AF21-4AFFC2C2F3BB}"/>
              </a:ext>
            </a:extLst>
          </p:cNvPr>
          <p:cNvSpPr txBox="1"/>
          <p:nvPr/>
        </p:nvSpPr>
        <p:spPr>
          <a:xfrm>
            <a:off x="3690946" y="4042086"/>
            <a:ext cx="2322443" cy="55399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000" dirty="0"/>
              <a:t>Classical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00BFD9-6E5F-45B2-A34F-A1565D30D757}"/>
              </a:ext>
            </a:extLst>
          </p:cNvPr>
          <p:cNvSpPr txBox="1"/>
          <p:nvPr/>
        </p:nvSpPr>
        <p:spPr>
          <a:xfrm>
            <a:off x="5731782" y="4038930"/>
            <a:ext cx="2322444" cy="553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000" dirty="0"/>
              <a:t>Romantic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446D9C-252F-447F-AC74-1093484C6AB6}"/>
              </a:ext>
            </a:extLst>
          </p:cNvPr>
          <p:cNvSpPr txBox="1"/>
          <p:nvPr/>
        </p:nvSpPr>
        <p:spPr>
          <a:xfrm>
            <a:off x="7792495" y="4038930"/>
            <a:ext cx="2759765" cy="55399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000" dirty="0"/>
              <a:t>Modern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8EA637-6EE6-4757-BE60-FA134D786059}"/>
              </a:ext>
            </a:extLst>
          </p:cNvPr>
          <p:cNvSpPr txBox="1"/>
          <p:nvPr/>
        </p:nvSpPr>
        <p:spPr>
          <a:xfrm>
            <a:off x="3409337" y="1575435"/>
            <a:ext cx="584288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/>
              <a:t>This music was written after Classical Music</a:t>
            </a:r>
          </a:p>
        </p:txBody>
      </p:sp>
    </p:spTree>
    <p:extLst>
      <p:ext uri="{BB962C8B-B14F-4D97-AF65-F5344CB8AC3E}">
        <p14:creationId xmlns:p14="http://schemas.microsoft.com/office/powerpoint/2010/main" val="2747555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D80FA-E226-45F6-9584-CF25C7863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8296"/>
            <a:ext cx="10515600" cy="5333105"/>
          </a:xfrm>
        </p:spPr>
        <p:txBody>
          <a:bodyPr>
            <a:normAutofit fontScale="90000"/>
          </a:bodyPr>
          <a:lstStyle/>
          <a:p>
            <a:r>
              <a:rPr lang="en-GB" dirty="0"/>
              <a:t>The composer we are going to learn about is </a:t>
            </a:r>
            <a:r>
              <a:rPr lang="fr-FR" dirty="0"/>
              <a:t>Edward Elgar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dirty="0" err="1"/>
              <a:t>Let’s</a:t>
            </a:r>
            <a:r>
              <a:rPr lang="fr-FR" dirty="0"/>
              <a:t> </a:t>
            </a:r>
            <a:r>
              <a:rPr lang="fr-FR" dirty="0" err="1"/>
              <a:t>learn</a:t>
            </a:r>
            <a:r>
              <a:rPr lang="fr-FR" dirty="0"/>
              <a:t> about </a:t>
            </a:r>
            <a:r>
              <a:rPr lang="fr-FR" dirty="0" err="1"/>
              <a:t>his</a:t>
            </a:r>
            <a:r>
              <a:rPr lang="fr-FR" dirty="0"/>
              <a:t> </a:t>
            </a:r>
            <a:r>
              <a:rPr lang="fr-FR" dirty="0" err="1"/>
              <a:t>pieces</a:t>
            </a:r>
            <a:r>
              <a:rPr lang="fr-FR" dirty="0"/>
              <a:t> </a:t>
            </a:r>
            <a:r>
              <a:rPr lang="fr-FR" dirty="0" err="1"/>
              <a:t>called</a:t>
            </a:r>
            <a:r>
              <a:rPr lang="fr-FR" dirty="0"/>
              <a:t> the Enigma Variations.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102556-C7F9-4713-A522-188F03DB211F}"/>
              </a:ext>
            </a:extLst>
          </p:cNvPr>
          <p:cNvSpPr txBox="1"/>
          <p:nvPr/>
        </p:nvSpPr>
        <p:spPr>
          <a:xfrm>
            <a:off x="1033670" y="2994991"/>
            <a:ext cx="184731" cy="101566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en-GB" sz="3000" dirty="0"/>
          </a:p>
          <a:p>
            <a:endParaRPr lang="en-GB" sz="3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70E4FD-E9A9-429C-BAF0-539615C03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444" y="1206842"/>
            <a:ext cx="2220651" cy="296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41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33355F-C61B-4F62-9202-035C38709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3" y="568739"/>
            <a:ext cx="10137913" cy="568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73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774133" y="2812392"/>
            <a:ext cx="6477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1027" name="Picture 3" descr="C:\Users\unadks03\AppData\Local\Microsoft\Windows\Temporary Internet Files\Content.IE5\GSUMDBNB\pencil-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89" y="5106893"/>
            <a:ext cx="1081697" cy="112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unadks03\AppData\Local\Microsoft\Windows\Temporary Internet Files\Content.IE5\GSUMDBNB\pencil-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8868903" y="5086202"/>
            <a:ext cx="1115677" cy="115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DD9300-C71B-477E-BC9F-3014C8BEC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51" y="-181413"/>
            <a:ext cx="10516511" cy="13229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E4FBAAD-CCAB-4672-A5FC-698C151C1FE1}"/>
              </a:ext>
            </a:extLst>
          </p:cNvPr>
          <p:cNvSpPr/>
          <p:nvPr/>
        </p:nvSpPr>
        <p:spPr>
          <a:xfrm>
            <a:off x="3047999" y="277308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5"/>
              </a:rPr>
              <a:t>https://www.bbc.co.uk/programmes/articles/xFHT9GvfKjBbtw28pgDgyG/enigma-variations-theme-enigma-variations-11-6-7-by-edward-elgar</a:t>
            </a:r>
            <a:r>
              <a:rPr lang="en-GB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CA0A4B-0298-4C8A-A938-E531781D6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Watch and learn about how Edward Elgar drew pictures of his friends in music!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0442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CCA3061-2AE2-5E4F-A955-D3D92C168D6F}" type="slidenum">
              <a:rPr lang="en-US" smtClean="0"/>
              <a:pPr algn="l"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04415" y="409926"/>
            <a:ext cx="9350109" cy="937442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These are the variations: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4380" y="4556039"/>
            <a:ext cx="1016645" cy="137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5499" y="3337560"/>
            <a:ext cx="652421" cy="89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7411" y="2178939"/>
            <a:ext cx="787019" cy="107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100869"/>
              </p:ext>
            </p:extLst>
          </p:nvPr>
        </p:nvGraphicFramePr>
        <p:xfrm>
          <a:off x="2848590" y="2191818"/>
          <a:ext cx="6461760" cy="3900365"/>
        </p:xfrm>
        <a:graphic>
          <a:graphicData uri="http://schemas.openxmlformats.org/drawingml/2006/table">
            <a:tbl>
              <a:tblPr firstRow="1" firstCol="1" bandRow="1"/>
              <a:tblGrid>
                <a:gridCol w="472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14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Abadi MT Condensed Light"/>
                          <a:cs typeface="Abadi MT Condensed Light"/>
                        </a:rPr>
                        <a:t>Variation 7 (</a:t>
                      </a:r>
                      <a:r>
                        <a:rPr lang="en-US" sz="1600" b="1" dirty="0" err="1">
                          <a:effectLst/>
                          <a:latin typeface="+mn-lt"/>
                          <a:ea typeface="Abadi MT Condensed Light"/>
                          <a:cs typeface="Abadi MT Condensed Light"/>
                        </a:rPr>
                        <a:t>Tryote</a:t>
                      </a:r>
                      <a:r>
                        <a:rPr lang="en-US" sz="1600" b="1" dirty="0">
                          <a:effectLst/>
                          <a:latin typeface="+mn-lt"/>
                          <a:ea typeface="Abadi MT Condensed Light"/>
                          <a:cs typeface="Abadi MT Condensed Light"/>
                        </a:rPr>
                        <a:t>): Arthur </a:t>
                      </a:r>
                      <a:r>
                        <a:rPr lang="en-US" sz="1600" b="1" dirty="0" err="1">
                          <a:effectLst/>
                          <a:latin typeface="+mn-lt"/>
                          <a:ea typeface="Abadi MT Condensed Light"/>
                          <a:cs typeface="Abadi MT Condensed Light"/>
                        </a:rPr>
                        <a:t>Troyte</a:t>
                      </a:r>
                      <a:r>
                        <a:rPr lang="en-US" sz="1600" b="1" dirty="0">
                          <a:effectLst/>
                          <a:latin typeface="+mn-lt"/>
                          <a:ea typeface="Abadi MT Condensed Light"/>
                          <a:cs typeface="Abadi MT Condensed Light"/>
                        </a:rPr>
                        <a:t> Griffith </a:t>
                      </a:r>
                      <a:endParaRPr lang="en-GB" sz="1600" dirty="0">
                        <a:effectLst/>
                        <a:latin typeface="+mn-lt"/>
                        <a:ea typeface="Arial Unicode MS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badi MT Condensed Light"/>
                          <a:cs typeface="Abadi MT Condensed Light"/>
                        </a:rPr>
                        <a:t>Male, aged about 40 – one of Elgar’s closest friends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/>
                        <a:cs typeface="Calibri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badi MT Condensed Light"/>
                          <a:cs typeface="Abadi MT Condensed Light"/>
                        </a:rPr>
                        <a:t>This variation depicts him sheltering during a thunderstorm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3724" marR="63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l Sans"/>
                        <a:ea typeface="Abadi MT Condensed Light"/>
                        <a:cs typeface="Abadi MT Condensed Light"/>
                      </a:endParaRPr>
                    </a:p>
                  </a:txBody>
                  <a:tcPr marL="63724" marR="63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589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badi MT Condensed Light"/>
                          <a:cs typeface="Abadi MT Condensed Light"/>
                        </a:rPr>
                        <a:t>Variation 6 (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badi MT Condensed Light"/>
                          <a:cs typeface="Abadi MT Condensed Light"/>
                        </a:rPr>
                        <a:t>Ysobel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badi MT Condensed Light"/>
                          <a:cs typeface="Abadi MT Condensed Light"/>
                        </a:rPr>
                        <a:t>):</a:t>
                      </a:r>
                      <a:r>
                        <a:rPr lang="en-US" sz="1600" b="1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badi MT Condensed Light"/>
                          <a:cs typeface="Abadi MT Condensed Light"/>
                        </a:rPr>
                        <a:t> Isabel </a:t>
                      </a:r>
                      <a:r>
                        <a:rPr lang="en-US" sz="1600" b="1" baseline="0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badi MT Condensed Light"/>
                          <a:cs typeface="Abadi MT Condensed Light"/>
                        </a:rPr>
                        <a:t>Fitton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badi MT Condensed Light"/>
                        <a:cs typeface="Abadi MT Condensed Light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badi MT Condensed Light"/>
                          <a:cs typeface="Abadi MT Condensed Light"/>
                        </a:rPr>
                        <a:t>Female, aged about 30 – she was a beautiful violist 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/>
                        <a:cs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badi MT Condensed Light"/>
                          <a:cs typeface="Abadi MT Condensed Light"/>
                        </a:rPr>
                        <a:t>This variation depicts her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badi MT Condensed Light"/>
                          <a:cs typeface="Abadi MT Condensed Light"/>
                        </a:rPr>
                        <a:t>practising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badi MT Condensed Light"/>
                          <a:cs typeface="Abadi MT Condensed Light"/>
                        </a:rPr>
                        <a:t> her viola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3724" marR="63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l Sans"/>
                        <a:ea typeface="Abadi MT Condensed Light"/>
                        <a:cs typeface="Abadi MT Condensed Light"/>
                      </a:endParaRPr>
                    </a:p>
                  </a:txBody>
                  <a:tcPr marL="63724" marR="63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93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Abadi MT Condensed Light"/>
                          <a:cs typeface="Abadi MT Condensed Light"/>
                        </a:rPr>
                        <a:t>Variation 11 (G. R. S.): A bulldog called Dan</a:t>
                      </a:r>
                      <a:endParaRPr lang="en-GB" sz="1600" dirty="0">
                        <a:effectLst/>
                        <a:latin typeface="+mn-lt"/>
                        <a:ea typeface="Arial Unicode MS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badi MT Condensed Light"/>
                          <a:cs typeface="Abadi MT Condensed Light"/>
                        </a:rPr>
                        <a:t>Dog!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/>
                        <a:cs typeface="Calibri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badi MT Condensed Light"/>
                          <a:cs typeface="Abadi MT Condensed Light"/>
                        </a:rPr>
                        <a:t>This variation depicts him doing ‘doggy’ things such as running, biting a bone and panting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/>
                        <a:cs typeface="Calibri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badi MT Condensed Light"/>
                          <a:cs typeface="Abadi MT Condensed Light"/>
                        </a:rPr>
                        <a:t>G. R. S are the initials for Dr. George Robert Sinclair who owned Dan the dog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3724" marR="63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l Sans"/>
                        <a:ea typeface="Abadi MT Condensed Light"/>
                        <a:cs typeface="Abadi MT Condensed Light"/>
                      </a:endParaRPr>
                    </a:p>
                  </a:txBody>
                  <a:tcPr marL="63724" marR="63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2722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CCA3061-2AE2-5E4F-A955-D3D92C168D6F}" type="slidenum">
              <a:rPr lang="en-US" smtClean="0"/>
              <a:pPr algn="l"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2800" dirty="0"/>
              <a:t>I wonder what sound picture you would make of your friend? Loud or soft? Fast or slow? High or low sounds? </a:t>
            </a:r>
            <a:br>
              <a:rPr lang="en-GB" sz="2800" dirty="0"/>
            </a:br>
            <a:r>
              <a:rPr lang="en-GB" sz="2800" dirty="0"/>
              <a:t>Draw a picture of someone in your family or a friend and jot down what music you would create. Some of you might think of an instrument as well.</a:t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u="sng" dirty="0">
                <a:hlinkClick r:id="rId3"/>
              </a:rPr>
              <a:t>http://www.bbc.co.uk/programmes/articles/xFHT9GvfKjBbtw28pgDgyG</a:t>
            </a:r>
            <a:r>
              <a:rPr lang="en-GB" dirty="0"/>
              <a:t> </a:t>
            </a:r>
          </a:p>
        </p:txBody>
      </p:sp>
      <p:pic>
        <p:nvPicPr>
          <p:cNvPr id="8" name="Picture Placeholder 7">
            <a:hlinkClick r:id="rId3"/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876" y="2401265"/>
            <a:ext cx="4918724" cy="2761479"/>
          </a:xfrm>
        </p:spPr>
      </p:pic>
    </p:spTree>
    <p:extLst>
      <p:ext uri="{BB962C8B-B14F-4D97-AF65-F5344CB8AC3E}">
        <p14:creationId xmlns:p14="http://schemas.microsoft.com/office/powerpoint/2010/main" val="2822557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</TotalTime>
  <Words>645</Words>
  <Application>Microsoft Office PowerPoint</Application>
  <PresentationFormat>Widescreen</PresentationFormat>
  <Paragraphs>65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Abadi MT Condensed Light</vt:lpstr>
      <vt:lpstr>Arial</vt:lpstr>
      <vt:lpstr>Arial Unicode MS</vt:lpstr>
      <vt:lpstr>Calibri</vt:lpstr>
      <vt:lpstr>Calibri Light</vt:lpstr>
      <vt:lpstr>Gill Sans</vt:lpstr>
      <vt:lpstr>Symbol</vt:lpstr>
      <vt:lpstr>Office Theme</vt:lpstr>
      <vt:lpstr>PowerPoint Presentation</vt:lpstr>
      <vt:lpstr>PowerPoint Presentation</vt:lpstr>
      <vt:lpstr>Let’s do something together… Shall we try something new?</vt:lpstr>
      <vt:lpstr>We are going to listen to Romantic music</vt:lpstr>
      <vt:lpstr>The composer we are going to learn about is Edward Elgar      Let’s learn about his pieces called the Enigma Variations.</vt:lpstr>
      <vt:lpstr>PowerPoint Presentation</vt:lpstr>
      <vt:lpstr>Watch and learn about how Edward Elgar drew pictures of his friends in music!</vt:lpstr>
      <vt:lpstr>These are the variations:</vt:lpstr>
      <vt:lpstr>I wonder what sound picture you would make of your friend? Loud or soft? Fast or slow? High or low sounds?  Draw a picture of someone in your family or a friend and jot down what music you would create. Some of you might think of an instrument as well. </vt:lpstr>
      <vt:lpstr>Elgar wrote music for his friends so Let’s pray for friendship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Assembly</dc:title>
  <dc:creator>Laura Nicholas</dc:creator>
  <cp:lastModifiedBy>Hilary Tyreman</cp:lastModifiedBy>
  <cp:revision>19</cp:revision>
  <dcterms:created xsi:type="dcterms:W3CDTF">2020-09-08T14:56:59Z</dcterms:created>
  <dcterms:modified xsi:type="dcterms:W3CDTF">2021-01-14T06:38:51Z</dcterms:modified>
</cp:coreProperties>
</file>